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63" r:id="rId3"/>
    <p:sldId id="264" r:id="rId4"/>
    <p:sldId id="265" r:id="rId5"/>
    <p:sldId id="266" r:id="rId6"/>
    <p:sldId id="267" r:id="rId7"/>
    <p:sldId id="269" r:id="rId8"/>
    <p:sldId id="271" r:id="rId9"/>
    <p:sldId id="276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bi A. Hoffman" initials="bah" lastIdx="6" clrIdx="0"/>
  <p:cmAuthor id="1" name="Hannah Scherer" initials="HHS" lastIdx="3" clrIdx="1">
    <p:extLst>
      <p:ext uri="{19B8F6BF-5375-455C-9EA6-DF929625EA0E}">
        <p15:presenceInfo xmlns:p15="http://schemas.microsoft.com/office/powerpoint/2012/main" userId="Hannah Scher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8"/>
    <p:restoredTop sz="93742"/>
  </p:normalViewPr>
  <p:slideViewPr>
    <p:cSldViewPr snapToGrid="0" snapToObjects="1">
      <p:cViewPr varScale="1">
        <p:scale>
          <a:sx n="122" d="100"/>
          <a:sy n="122" d="100"/>
        </p:scale>
        <p:origin x="131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7-25T20:46:43.886" idx="4">
    <p:pos x="1769" y="492"/>
    <p:text>Please check formatting.</p:text>
  </p:cm>
  <p:cm authorId="1" dt="2018-09-29T14:56:14.759" idx="2">
    <p:pos x="1769" y="588"/>
    <p:text>done</p:text>
    <p:extLst>
      <p:ext uri="{C676402C-5697-4E1C-873F-D02D1690AC5C}">
        <p15:threadingInfo xmlns:p15="http://schemas.microsoft.com/office/powerpoint/2012/main" timeZoneBias="240">
          <p15:parentCm authorId="0" idx="4"/>
        </p15:threadingInfo>
      </p:ext>
    </p:extLst>
  </p:cm>
  <p:cm authorId="0" dt="2018-07-29T23:35:31.463" idx="6">
    <p:pos x="1521" y="2415"/>
    <p:text>I'm not sure what the two lines are for. Does it need two?</p:text>
  </p:cm>
  <p:cm authorId="1" dt="2018-09-29T14:56:24.076" idx="3">
    <p:pos x="1521" y="2511"/>
    <p:text>updated</p:text>
    <p:extLst>
      <p:ext uri="{C676402C-5697-4E1C-873F-D02D1690AC5C}">
        <p15:threadingInfo xmlns:p15="http://schemas.microsoft.com/office/powerpoint/2012/main" timeZoneBias="240">
          <p15:parentCm authorId="0" idx="6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3CA4B-063C-E745-A814-19823562FAB4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F27D8D19-FE6B-FE4D-A0DC-CC8D27747D77}">
      <dgm:prSet phldrT="[Text]"/>
      <dgm:spPr/>
      <dgm:t>
        <a:bodyPr/>
        <a:lstStyle/>
        <a:p>
          <a:r>
            <a:rPr lang="en-US" dirty="0"/>
            <a:t>State charter</a:t>
          </a:r>
        </a:p>
      </dgm:t>
    </dgm:pt>
    <dgm:pt modelId="{6AAC268D-49E1-4D4A-9E0D-52E149517BDA}" type="parTrans" cxnId="{1CA265CB-0E56-EC49-AFB0-DC7BDC497070}">
      <dgm:prSet/>
      <dgm:spPr/>
      <dgm:t>
        <a:bodyPr/>
        <a:lstStyle/>
        <a:p>
          <a:endParaRPr lang="en-US"/>
        </a:p>
      </dgm:t>
    </dgm:pt>
    <dgm:pt modelId="{9323221F-7591-5943-922F-2BC3ECEE9758}" type="sibTrans" cxnId="{1CA265CB-0E56-EC49-AFB0-DC7BDC497070}">
      <dgm:prSet/>
      <dgm:spPr/>
      <dgm:t>
        <a:bodyPr/>
        <a:lstStyle/>
        <a:p>
          <a:endParaRPr lang="en-US"/>
        </a:p>
      </dgm:t>
    </dgm:pt>
    <dgm:pt modelId="{838E731E-B6A2-6F43-A99F-E302F9FE231C}">
      <dgm:prSet phldrT="[Text]"/>
      <dgm:spPr/>
      <dgm:t>
        <a:bodyPr/>
        <a:lstStyle/>
        <a:p>
          <a:r>
            <a:rPr lang="en-US" dirty="0"/>
            <a:t>Shareholders</a:t>
          </a:r>
        </a:p>
      </dgm:t>
    </dgm:pt>
    <dgm:pt modelId="{EEEF7967-08A7-EC43-9B1E-F5AD01BE541C}" type="parTrans" cxnId="{BA8F7A0E-0B18-6149-ABB1-1B2A60A10401}">
      <dgm:prSet/>
      <dgm:spPr/>
      <dgm:t>
        <a:bodyPr/>
        <a:lstStyle/>
        <a:p>
          <a:endParaRPr lang="en-US"/>
        </a:p>
      </dgm:t>
    </dgm:pt>
    <dgm:pt modelId="{AF7C2BEC-BB42-364A-8EAB-AA32385BC849}" type="sibTrans" cxnId="{BA8F7A0E-0B18-6149-ABB1-1B2A60A10401}">
      <dgm:prSet/>
      <dgm:spPr/>
      <dgm:t>
        <a:bodyPr/>
        <a:lstStyle/>
        <a:p>
          <a:endParaRPr lang="en-US"/>
        </a:p>
      </dgm:t>
    </dgm:pt>
    <dgm:pt modelId="{272EDD0E-1579-7E4A-95D6-201BBF25081B}">
      <dgm:prSet phldrT="[Text]"/>
      <dgm:spPr/>
      <dgm:t>
        <a:bodyPr/>
        <a:lstStyle/>
        <a:p>
          <a:r>
            <a:rPr lang="en-US" dirty="0"/>
            <a:t>Board of directors</a:t>
          </a:r>
        </a:p>
      </dgm:t>
    </dgm:pt>
    <dgm:pt modelId="{5EB4C4EC-FB3C-534B-B543-1E091048217E}" type="parTrans" cxnId="{C54887BF-AAE8-B845-8E06-48397F0EA9F2}">
      <dgm:prSet/>
      <dgm:spPr/>
      <dgm:t>
        <a:bodyPr/>
        <a:lstStyle/>
        <a:p>
          <a:endParaRPr lang="en-US"/>
        </a:p>
      </dgm:t>
    </dgm:pt>
    <dgm:pt modelId="{4AA29D87-03DE-3B4A-89AC-0B888A581D6B}" type="sibTrans" cxnId="{C54887BF-AAE8-B845-8E06-48397F0EA9F2}">
      <dgm:prSet/>
      <dgm:spPr/>
      <dgm:t>
        <a:bodyPr/>
        <a:lstStyle/>
        <a:p>
          <a:endParaRPr lang="en-US"/>
        </a:p>
      </dgm:t>
    </dgm:pt>
    <dgm:pt modelId="{831405E1-A2B4-7143-9178-7528A789BCA5}">
      <dgm:prSet phldrT="[Text]"/>
      <dgm:spPr/>
      <dgm:t>
        <a:bodyPr/>
        <a:lstStyle/>
        <a:p>
          <a:r>
            <a:rPr lang="en-US" dirty="0"/>
            <a:t>Management</a:t>
          </a:r>
        </a:p>
      </dgm:t>
    </dgm:pt>
    <dgm:pt modelId="{D1FEC226-C708-6F4F-9B9E-5E9747AD4E36}" type="parTrans" cxnId="{BF75FDA0-58D2-B441-AED0-3787263BE0C4}">
      <dgm:prSet/>
      <dgm:spPr/>
      <dgm:t>
        <a:bodyPr/>
        <a:lstStyle/>
        <a:p>
          <a:endParaRPr lang="en-US"/>
        </a:p>
      </dgm:t>
    </dgm:pt>
    <dgm:pt modelId="{20353B7E-79C3-9043-993A-08374A6E7308}" type="sibTrans" cxnId="{BF75FDA0-58D2-B441-AED0-3787263BE0C4}">
      <dgm:prSet/>
      <dgm:spPr/>
      <dgm:t>
        <a:bodyPr/>
        <a:lstStyle/>
        <a:p>
          <a:endParaRPr lang="en-US"/>
        </a:p>
      </dgm:t>
    </dgm:pt>
    <dgm:pt modelId="{AC3891C0-25CD-5C4B-AC64-CD870FE09E33}">
      <dgm:prSet phldrT="[Text]"/>
      <dgm:spPr/>
      <dgm:t>
        <a:bodyPr/>
        <a:lstStyle/>
        <a:p>
          <a:r>
            <a:rPr lang="en-US" dirty="0"/>
            <a:t>Employees</a:t>
          </a:r>
        </a:p>
      </dgm:t>
    </dgm:pt>
    <dgm:pt modelId="{78C64FCF-2A01-5C45-9787-97F377828C9B}" type="parTrans" cxnId="{31DD553D-048B-694E-8665-79C8B9716D0F}">
      <dgm:prSet/>
      <dgm:spPr/>
      <dgm:t>
        <a:bodyPr/>
        <a:lstStyle/>
        <a:p>
          <a:endParaRPr lang="en-US"/>
        </a:p>
      </dgm:t>
    </dgm:pt>
    <dgm:pt modelId="{6D6581FD-8104-2046-9932-BDB7B4E240F3}" type="sibTrans" cxnId="{31DD553D-048B-694E-8665-79C8B9716D0F}">
      <dgm:prSet/>
      <dgm:spPr/>
      <dgm:t>
        <a:bodyPr/>
        <a:lstStyle/>
        <a:p>
          <a:endParaRPr lang="en-US"/>
        </a:p>
      </dgm:t>
    </dgm:pt>
    <dgm:pt modelId="{959DACBD-9AA9-5443-B146-13386857F8C4}" type="pres">
      <dgm:prSet presAssocID="{AE83CA4B-063C-E745-A814-19823562FAB4}" presName="linearFlow" presStyleCnt="0">
        <dgm:presLayoutVars>
          <dgm:resizeHandles val="exact"/>
        </dgm:presLayoutVars>
      </dgm:prSet>
      <dgm:spPr/>
    </dgm:pt>
    <dgm:pt modelId="{BEBD5712-5F63-3840-9B83-C9D46A7CC0D6}" type="pres">
      <dgm:prSet presAssocID="{F27D8D19-FE6B-FE4D-A0DC-CC8D27747D77}" presName="node" presStyleLbl="node1" presStyleIdx="0" presStyleCnt="5">
        <dgm:presLayoutVars>
          <dgm:bulletEnabled val="1"/>
        </dgm:presLayoutVars>
      </dgm:prSet>
      <dgm:spPr/>
    </dgm:pt>
    <dgm:pt modelId="{7AFB73AB-82E6-9B4E-AFE9-8BE04C161ABA}" type="pres">
      <dgm:prSet presAssocID="{9323221F-7591-5943-922F-2BC3ECEE9758}" presName="sibTrans" presStyleLbl="sibTrans2D1" presStyleIdx="0" presStyleCnt="4"/>
      <dgm:spPr/>
    </dgm:pt>
    <dgm:pt modelId="{33F13044-05E6-6D4A-8935-1787BF62127F}" type="pres">
      <dgm:prSet presAssocID="{9323221F-7591-5943-922F-2BC3ECEE9758}" presName="connectorText" presStyleLbl="sibTrans2D1" presStyleIdx="0" presStyleCnt="4"/>
      <dgm:spPr/>
    </dgm:pt>
    <dgm:pt modelId="{8AD2C08B-8F18-3042-9B9D-39966B91646E}" type="pres">
      <dgm:prSet presAssocID="{838E731E-B6A2-6F43-A99F-E302F9FE231C}" presName="node" presStyleLbl="node1" presStyleIdx="1" presStyleCnt="5">
        <dgm:presLayoutVars>
          <dgm:bulletEnabled val="1"/>
        </dgm:presLayoutVars>
      </dgm:prSet>
      <dgm:spPr/>
    </dgm:pt>
    <dgm:pt modelId="{2C5301FA-B9EE-444B-8D0A-8383E044FF65}" type="pres">
      <dgm:prSet presAssocID="{AF7C2BEC-BB42-364A-8EAB-AA32385BC849}" presName="sibTrans" presStyleLbl="sibTrans2D1" presStyleIdx="1" presStyleCnt="4"/>
      <dgm:spPr/>
    </dgm:pt>
    <dgm:pt modelId="{38782A52-0FF1-4C44-AA85-2F47C9E75229}" type="pres">
      <dgm:prSet presAssocID="{AF7C2BEC-BB42-364A-8EAB-AA32385BC849}" presName="connectorText" presStyleLbl="sibTrans2D1" presStyleIdx="1" presStyleCnt="4"/>
      <dgm:spPr/>
    </dgm:pt>
    <dgm:pt modelId="{10D82242-E1F6-7549-8757-F2246A74047C}" type="pres">
      <dgm:prSet presAssocID="{272EDD0E-1579-7E4A-95D6-201BBF25081B}" presName="node" presStyleLbl="node1" presStyleIdx="2" presStyleCnt="5">
        <dgm:presLayoutVars>
          <dgm:bulletEnabled val="1"/>
        </dgm:presLayoutVars>
      </dgm:prSet>
      <dgm:spPr/>
    </dgm:pt>
    <dgm:pt modelId="{A76F6270-3FEB-224C-A6BD-6D43E71E227F}" type="pres">
      <dgm:prSet presAssocID="{4AA29D87-03DE-3B4A-89AC-0B888A581D6B}" presName="sibTrans" presStyleLbl="sibTrans2D1" presStyleIdx="2" presStyleCnt="4"/>
      <dgm:spPr/>
    </dgm:pt>
    <dgm:pt modelId="{612E6C06-C625-C54E-9ED9-BCC961B6F8A7}" type="pres">
      <dgm:prSet presAssocID="{4AA29D87-03DE-3B4A-89AC-0B888A581D6B}" presName="connectorText" presStyleLbl="sibTrans2D1" presStyleIdx="2" presStyleCnt="4"/>
      <dgm:spPr/>
    </dgm:pt>
    <dgm:pt modelId="{9EF20443-4C81-3E4E-8D72-F4671567ECB7}" type="pres">
      <dgm:prSet presAssocID="{831405E1-A2B4-7143-9178-7528A789BCA5}" presName="node" presStyleLbl="node1" presStyleIdx="3" presStyleCnt="5">
        <dgm:presLayoutVars>
          <dgm:bulletEnabled val="1"/>
        </dgm:presLayoutVars>
      </dgm:prSet>
      <dgm:spPr/>
    </dgm:pt>
    <dgm:pt modelId="{7450FEBE-8EAC-1141-93C1-338AC14174CF}" type="pres">
      <dgm:prSet presAssocID="{20353B7E-79C3-9043-993A-08374A6E7308}" presName="sibTrans" presStyleLbl="sibTrans2D1" presStyleIdx="3" presStyleCnt="4"/>
      <dgm:spPr/>
    </dgm:pt>
    <dgm:pt modelId="{20F026DF-A207-1A49-B3D9-014E2A4B8BA9}" type="pres">
      <dgm:prSet presAssocID="{20353B7E-79C3-9043-993A-08374A6E7308}" presName="connectorText" presStyleLbl="sibTrans2D1" presStyleIdx="3" presStyleCnt="4"/>
      <dgm:spPr/>
    </dgm:pt>
    <dgm:pt modelId="{508C2B5E-0254-F140-ABD6-95BA3D5C83AB}" type="pres">
      <dgm:prSet presAssocID="{AC3891C0-25CD-5C4B-AC64-CD870FE09E33}" presName="node" presStyleLbl="node1" presStyleIdx="4" presStyleCnt="5">
        <dgm:presLayoutVars>
          <dgm:bulletEnabled val="1"/>
        </dgm:presLayoutVars>
      </dgm:prSet>
      <dgm:spPr/>
    </dgm:pt>
  </dgm:ptLst>
  <dgm:cxnLst>
    <dgm:cxn modelId="{BA8F7A0E-0B18-6149-ABB1-1B2A60A10401}" srcId="{AE83CA4B-063C-E745-A814-19823562FAB4}" destId="{838E731E-B6A2-6F43-A99F-E302F9FE231C}" srcOrd="1" destOrd="0" parTransId="{EEEF7967-08A7-EC43-9B1E-F5AD01BE541C}" sibTransId="{AF7C2BEC-BB42-364A-8EAB-AA32385BC849}"/>
    <dgm:cxn modelId="{5DF62325-092E-F04D-95D6-0B3D1B7A1AEE}" type="presOf" srcId="{20353B7E-79C3-9043-993A-08374A6E7308}" destId="{7450FEBE-8EAC-1141-93C1-338AC14174CF}" srcOrd="0" destOrd="0" presId="urn:microsoft.com/office/officeart/2005/8/layout/process2"/>
    <dgm:cxn modelId="{31DD553D-048B-694E-8665-79C8B9716D0F}" srcId="{AE83CA4B-063C-E745-A814-19823562FAB4}" destId="{AC3891C0-25CD-5C4B-AC64-CD870FE09E33}" srcOrd="4" destOrd="0" parTransId="{78C64FCF-2A01-5C45-9787-97F377828C9B}" sibTransId="{6D6581FD-8104-2046-9932-BDB7B4E240F3}"/>
    <dgm:cxn modelId="{9B3B4F49-EAAE-E64A-9FF1-7886976AC224}" type="presOf" srcId="{4AA29D87-03DE-3B4A-89AC-0B888A581D6B}" destId="{612E6C06-C625-C54E-9ED9-BCC961B6F8A7}" srcOrd="1" destOrd="0" presId="urn:microsoft.com/office/officeart/2005/8/layout/process2"/>
    <dgm:cxn modelId="{3C666749-946D-EC41-9F02-6FF0F8DB0F49}" type="presOf" srcId="{272EDD0E-1579-7E4A-95D6-201BBF25081B}" destId="{10D82242-E1F6-7549-8757-F2246A74047C}" srcOrd="0" destOrd="0" presId="urn:microsoft.com/office/officeart/2005/8/layout/process2"/>
    <dgm:cxn modelId="{9DCE9A4B-8701-2C42-98D8-A0956F338D88}" type="presOf" srcId="{838E731E-B6A2-6F43-A99F-E302F9FE231C}" destId="{8AD2C08B-8F18-3042-9B9D-39966B91646E}" srcOrd="0" destOrd="0" presId="urn:microsoft.com/office/officeart/2005/8/layout/process2"/>
    <dgm:cxn modelId="{A3C89959-A230-0744-A4E0-BAE8AE69B7E1}" type="presOf" srcId="{AF7C2BEC-BB42-364A-8EAB-AA32385BC849}" destId="{38782A52-0FF1-4C44-AA85-2F47C9E75229}" srcOrd="1" destOrd="0" presId="urn:microsoft.com/office/officeart/2005/8/layout/process2"/>
    <dgm:cxn modelId="{4F0FE65D-AD77-5A41-8EAC-3925F274AEE1}" type="presOf" srcId="{AC3891C0-25CD-5C4B-AC64-CD870FE09E33}" destId="{508C2B5E-0254-F140-ABD6-95BA3D5C83AB}" srcOrd="0" destOrd="0" presId="urn:microsoft.com/office/officeart/2005/8/layout/process2"/>
    <dgm:cxn modelId="{05AF8077-2E9A-3543-80CD-FF14FF183BFB}" type="presOf" srcId="{9323221F-7591-5943-922F-2BC3ECEE9758}" destId="{33F13044-05E6-6D4A-8935-1787BF62127F}" srcOrd="1" destOrd="0" presId="urn:microsoft.com/office/officeart/2005/8/layout/process2"/>
    <dgm:cxn modelId="{FAF8587D-2997-5440-A65E-F259DA3AC226}" type="presOf" srcId="{4AA29D87-03DE-3B4A-89AC-0B888A581D6B}" destId="{A76F6270-3FEB-224C-A6BD-6D43E71E227F}" srcOrd="0" destOrd="0" presId="urn:microsoft.com/office/officeart/2005/8/layout/process2"/>
    <dgm:cxn modelId="{B800CC85-50F5-E74F-A099-C431F3344BC6}" type="presOf" srcId="{20353B7E-79C3-9043-993A-08374A6E7308}" destId="{20F026DF-A207-1A49-B3D9-014E2A4B8BA9}" srcOrd="1" destOrd="0" presId="urn:microsoft.com/office/officeart/2005/8/layout/process2"/>
    <dgm:cxn modelId="{BF75FDA0-58D2-B441-AED0-3787263BE0C4}" srcId="{AE83CA4B-063C-E745-A814-19823562FAB4}" destId="{831405E1-A2B4-7143-9178-7528A789BCA5}" srcOrd="3" destOrd="0" parTransId="{D1FEC226-C708-6F4F-9B9E-5E9747AD4E36}" sibTransId="{20353B7E-79C3-9043-993A-08374A6E7308}"/>
    <dgm:cxn modelId="{18D8F6B2-1FA0-CF43-BA4F-7476F38C5547}" type="presOf" srcId="{AE83CA4B-063C-E745-A814-19823562FAB4}" destId="{959DACBD-9AA9-5443-B146-13386857F8C4}" srcOrd="0" destOrd="0" presId="urn:microsoft.com/office/officeart/2005/8/layout/process2"/>
    <dgm:cxn modelId="{C54887BF-AAE8-B845-8E06-48397F0EA9F2}" srcId="{AE83CA4B-063C-E745-A814-19823562FAB4}" destId="{272EDD0E-1579-7E4A-95D6-201BBF25081B}" srcOrd="2" destOrd="0" parTransId="{5EB4C4EC-FB3C-534B-B543-1E091048217E}" sibTransId="{4AA29D87-03DE-3B4A-89AC-0B888A581D6B}"/>
    <dgm:cxn modelId="{1CA265CB-0E56-EC49-AFB0-DC7BDC497070}" srcId="{AE83CA4B-063C-E745-A814-19823562FAB4}" destId="{F27D8D19-FE6B-FE4D-A0DC-CC8D27747D77}" srcOrd="0" destOrd="0" parTransId="{6AAC268D-49E1-4D4A-9E0D-52E149517BDA}" sibTransId="{9323221F-7591-5943-922F-2BC3ECEE9758}"/>
    <dgm:cxn modelId="{A18BEDCE-DF95-9748-9122-6FDAD266FA8A}" type="presOf" srcId="{9323221F-7591-5943-922F-2BC3ECEE9758}" destId="{7AFB73AB-82E6-9B4E-AFE9-8BE04C161ABA}" srcOrd="0" destOrd="0" presId="urn:microsoft.com/office/officeart/2005/8/layout/process2"/>
    <dgm:cxn modelId="{0CA619D3-35EE-234D-BF7C-368BCC690970}" type="presOf" srcId="{AF7C2BEC-BB42-364A-8EAB-AA32385BC849}" destId="{2C5301FA-B9EE-444B-8D0A-8383E044FF65}" srcOrd="0" destOrd="0" presId="urn:microsoft.com/office/officeart/2005/8/layout/process2"/>
    <dgm:cxn modelId="{7674CCD9-F599-4444-A6CA-23CEC48A5CB1}" type="presOf" srcId="{F27D8D19-FE6B-FE4D-A0DC-CC8D27747D77}" destId="{BEBD5712-5F63-3840-9B83-C9D46A7CC0D6}" srcOrd="0" destOrd="0" presId="urn:microsoft.com/office/officeart/2005/8/layout/process2"/>
    <dgm:cxn modelId="{86587DFA-27F6-684D-AC9F-B0CD37D97083}" type="presOf" srcId="{831405E1-A2B4-7143-9178-7528A789BCA5}" destId="{9EF20443-4C81-3E4E-8D72-F4671567ECB7}" srcOrd="0" destOrd="0" presId="urn:microsoft.com/office/officeart/2005/8/layout/process2"/>
    <dgm:cxn modelId="{2A52AA8D-510A-5444-97A0-19F460FFF648}" type="presParOf" srcId="{959DACBD-9AA9-5443-B146-13386857F8C4}" destId="{BEBD5712-5F63-3840-9B83-C9D46A7CC0D6}" srcOrd="0" destOrd="0" presId="urn:microsoft.com/office/officeart/2005/8/layout/process2"/>
    <dgm:cxn modelId="{4CC80B8D-A984-DC42-869A-12F324AD000D}" type="presParOf" srcId="{959DACBD-9AA9-5443-B146-13386857F8C4}" destId="{7AFB73AB-82E6-9B4E-AFE9-8BE04C161ABA}" srcOrd="1" destOrd="0" presId="urn:microsoft.com/office/officeart/2005/8/layout/process2"/>
    <dgm:cxn modelId="{5D2D67B4-496A-A549-8D21-86DA937BA46C}" type="presParOf" srcId="{7AFB73AB-82E6-9B4E-AFE9-8BE04C161ABA}" destId="{33F13044-05E6-6D4A-8935-1787BF62127F}" srcOrd="0" destOrd="0" presId="urn:microsoft.com/office/officeart/2005/8/layout/process2"/>
    <dgm:cxn modelId="{5F19E2F3-0F92-8E49-8543-B110E92E3533}" type="presParOf" srcId="{959DACBD-9AA9-5443-B146-13386857F8C4}" destId="{8AD2C08B-8F18-3042-9B9D-39966B91646E}" srcOrd="2" destOrd="0" presId="urn:microsoft.com/office/officeart/2005/8/layout/process2"/>
    <dgm:cxn modelId="{5A6F053F-7C91-F44E-964E-001A6834E31F}" type="presParOf" srcId="{959DACBD-9AA9-5443-B146-13386857F8C4}" destId="{2C5301FA-B9EE-444B-8D0A-8383E044FF65}" srcOrd="3" destOrd="0" presId="urn:microsoft.com/office/officeart/2005/8/layout/process2"/>
    <dgm:cxn modelId="{1249BBBE-0AB1-4945-BD36-2BEA47FFFF71}" type="presParOf" srcId="{2C5301FA-B9EE-444B-8D0A-8383E044FF65}" destId="{38782A52-0FF1-4C44-AA85-2F47C9E75229}" srcOrd="0" destOrd="0" presId="urn:microsoft.com/office/officeart/2005/8/layout/process2"/>
    <dgm:cxn modelId="{0A06B5A1-87AE-914F-A96F-AEDD23C2FD9D}" type="presParOf" srcId="{959DACBD-9AA9-5443-B146-13386857F8C4}" destId="{10D82242-E1F6-7549-8757-F2246A74047C}" srcOrd="4" destOrd="0" presId="urn:microsoft.com/office/officeart/2005/8/layout/process2"/>
    <dgm:cxn modelId="{A72BE3FA-2758-BA4E-8C55-4760EFF49983}" type="presParOf" srcId="{959DACBD-9AA9-5443-B146-13386857F8C4}" destId="{A76F6270-3FEB-224C-A6BD-6D43E71E227F}" srcOrd="5" destOrd="0" presId="urn:microsoft.com/office/officeart/2005/8/layout/process2"/>
    <dgm:cxn modelId="{3A0A4179-1DFA-C341-8A0B-BF6446888616}" type="presParOf" srcId="{A76F6270-3FEB-224C-A6BD-6D43E71E227F}" destId="{612E6C06-C625-C54E-9ED9-BCC961B6F8A7}" srcOrd="0" destOrd="0" presId="urn:microsoft.com/office/officeart/2005/8/layout/process2"/>
    <dgm:cxn modelId="{3072AE26-30CD-1244-8576-25D51D8C16BB}" type="presParOf" srcId="{959DACBD-9AA9-5443-B146-13386857F8C4}" destId="{9EF20443-4C81-3E4E-8D72-F4671567ECB7}" srcOrd="6" destOrd="0" presId="urn:microsoft.com/office/officeart/2005/8/layout/process2"/>
    <dgm:cxn modelId="{B5258731-9530-9646-B197-F8C1D2DC4396}" type="presParOf" srcId="{959DACBD-9AA9-5443-B146-13386857F8C4}" destId="{7450FEBE-8EAC-1141-93C1-338AC14174CF}" srcOrd="7" destOrd="0" presId="urn:microsoft.com/office/officeart/2005/8/layout/process2"/>
    <dgm:cxn modelId="{84B355A8-5C90-A345-BCBD-9617AEF0C37A}" type="presParOf" srcId="{7450FEBE-8EAC-1141-93C1-338AC14174CF}" destId="{20F026DF-A207-1A49-B3D9-014E2A4B8BA9}" srcOrd="0" destOrd="0" presId="urn:microsoft.com/office/officeart/2005/8/layout/process2"/>
    <dgm:cxn modelId="{FEF97A90-2A38-7142-A6FD-AE06F6E6CBCA}" type="presParOf" srcId="{959DACBD-9AA9-5443-B146-13386857F8C4}" destId="{508C2B5E-0254-F140-ABD6-95BA3D5C83A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D5712-5F63-3840-9B83-C9D46A7CC0D6}">
      <dsp:nvSpPr>
        <dsp:cNvPr id="0" name=""/>
        <dsp:cNvSpPr/>
      </dsp:nvSpPr>
      <dsp:spPr>
        <a:xfrm>
          <a:off x="2058995" y="496"/>
          <a:ext cx="1978009" cy="580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charter</a:t>
          </a:r>
        </a:p>
      </dsp:txBody>
      <dsp:txXfrm>
        <a:off x="2075995" y="17496"/>
        <a:ext cx="1944009" cy="546429"/>
      </dsp:txXfrm>
    </dsp:sp>
    <dsp:sp modelId="{7AFB73AB-82E6-9B4E-AFE9-8BE04C161ABA}">
      <dsp:nvSpPr>
        <dsp:cNvPr id="0" name=""/>
        <dsp:cNvSpPr/>
      </dsp:nvSpPr>
      <dsp:spPr>
        <a:xfrm rot="5400000">
          <a:off x="2939169" y="595436"/>
          <a:ext cx="217661" cy="261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69642" y="617202"/>
        <a:ext cx="156715" cy="152363"/>
      </dsp:txXfrm>
    </dsp:sp>
    <dsp:sp modelId="{8AD2C08B-8F18-3042-9B9D-39966B91646E}">
      <dsp:nvSpPr>
        <dsp:cNvPr id="0" name=""/>
        <dsp:cNvSpPr/>
      </dsp:nvSpPr>
      <dsp:spPr>
        <a:xfrm>
          <a:off x="2058995" y="871140"/>
          <a:ext cx="1978009" cy="580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Shareholders</a:t>
          </a:r>
        </a:p>
      </dsp:txBody>
      <dsp:txXfrm>
        <a:off x="2075995" y="888140"/>
        <a:ext cx="1944009" cy="546429"/>
      </dsp:txXfrm>
    </dsp:sp>
    <dsp:sp modelId="{2C5301FA-B9EE-444B-8D0A-8383E044FF65}">
      <dsp:nvSpPr>
        <dsp:cNvPr id="0" name=""/>
        <dsp:cNvSpPr/>
      </dsp:nvSpPr>
      <dsp:spPr>
        <a:xfrm rot="5400000">
          <a:off x="2939169" y="1466081"/>
          <a:ext cx="217661" cy="261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69642" y="1487847"/>
        <a:ext cx="156715" cy="152363"/>
      </dsp:txXfrm>
    </dsp:sp>
    <dsp:sp modelId="{10D82242-E1F6-7549-8757-F2246A74047C}">
      <dsp:nvSpPr>
        <dsp:cNvPr id="0" name=""/>
        <dsp:cNvSpPr/>
      </dsp:nvSpPr>
      <dsp:spPr>
        <a:xfrm>
          <a:off x="2058995" y="1741785"/>
          <a:ext cx="1978009" cy="580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Board of directors</a:t>
          </a:r>
        </a:p>
      </dsp:txBody>
      <dsp:txXfrm>
        <a:off x="2075995" y="1758785"/>
        <a:ext cx="1944009" cy="546429"/>
      </dsp:txXfrm>
    </dsp:sp>
    <dsp:sp modelId="{A76F6270-3FEB-224C-A6BD-6D43E71E227F}">
      <dsp:nvSpPr>
        <dsp:cNvPr id="0" name=""/>
        <dsp:cNvSpPr/>
      </dsp:nvSpPr>
      <dsp:spPr>
        <a:xfrm rot="5400000">
          <a:off x="2939169" y="2336725"/>
          <a:ext cx="217661" cy="261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69642" y="2358491"/>
        <a:ext cx="156715" cy="152363"/>
      </dsp:txXfrm>
    </dsp:sp>
    <dsp:sp modelId="{9EF20443-4C81-3E4E-8D72-F4671567ECB7}">
      <dsp:nvSpPr>
        <dsp:cNvPr id="0" name=""/>
        <dsp:cNvSpPr/>
      </dsp:nvSpPr>
      <dsp:spPr>
        <a:xfrm>
          <a:off x="2058995" y="2612429"/>
          <a:ext cx="1978009" cy="580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Management</a:t>
          </a:r>
        </a:p>
      </dsp:txBody>
      <dsp:txXfrm>
        <a:off x="2075995" y="2629429"/>
        <a:ext cx="1944009" cy="546429"/>
      </dsp:txXfrm>
    </dsp:sp>
    <dsp:sp modelId="{7450FEBE-8EAC-1141-93C1-338AC14174CF}">
      <dsp:nvSpPr>
        <dsp:cNvPr id="0" name=""/>
        <dsp:cNvSpPr/>
      </dsp:nvSpPr>
      <dsp:spPr>
        <a:xfrm rot="5400000">
          <a:off x="2939169" y="3207370"/>
          <a:ext cx="217661" cy="261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69642" y="3229136"/>
        <a:ext cx="156715" cy="152363"/>
      </dsp:txXfrm>
    </dsp:sp>
    <dsp:sp modelId="{508C2B5E-0254-F140-ABD6-95BA3D5C83AB}">
      <dsp:nvSpPr>
        <dsp:cNvPr id="0" name=""/>
        <dsp:cNvSpPr/>
      </dsp:nvSpPr>
      <dsp:spPr>
        <a:xfrm>
          <a:off x="2058995" y="3483074"/>
          <a:ext cx="1978009" cy="580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Employees</a:t>
          </a:r>
        </a:p>
      </dsp:txBody>
      <dsp:txXfrm>
        <a:off x="2075995" y="3500074"/>
        <a:ext cx="1944009" cy="54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A140F-B461-EF48-9216-0734EBB63DF2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8314-4FB3-CA44-B05D-2F84E91F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9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CC0 Creative Commons Image: https://</a:t>
            </a:r>
            <a:r>
              <a:rPr lang="en-US" dirty="0" err="1"/>
              <a:t>pixabay.com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/man-businessman-male-professional-32554/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8314-4FB3-CA44-B05D-2F84E91FD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7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56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42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7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56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46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1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53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93B906-4B0D-B14F-927E-8882E4B7D5CD}" type="datetime1">
              <a:rPr lang="en-US"/>
              <a:pPr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659055-EC05-3A47-981A-BF1925DA7D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7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98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70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85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VCE Powerpoint.eps" title="VCE logo and website URL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72200"/>
            <a:ext cx="8312001" cy="586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D41F4-4985-114D-BA9C-919C1E2D4BBE}"/>
              </a:ext>
            </a:extLst>
          </p:cNvPr>
          <p:cNvSpPr/>
          <p:nvPr userDrawn="1"/>
        </p:nvSpPr>
        <p:spPr>
          <a:xfrm>
            <a:off x="6044663" y="6118843"/>
            <a:ext cx="27862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0" u="none" strike="noStrike" baseline="0" dirty="0">
                <a:solidFill>
                  <a:srgbClr val="374A5D"/>
                </a:solidFill>
                <a:effectLst/>
                <a:latin typeface="Arial" panose="020B0604020202020204" pitchFamily="34" charset="0"/>
              </a:rPr>
              <a:t>Graduate Extension Scholars Program</a:t>
            </a:r>
            <a:endParaRPr lang="en-US" sz="1100" b="1" i="0" baseline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3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0" y="495300"/>
            <a:ext cx="8013700" cy="2705099"/>
          </a:xfrm>
        </p:spPr>
        <p:txBody>
          <a:bodyPr/>
          <a:lstStyle/>
          <a:p>
            <a:r>
              <a:rPr lang="en-US" sz="6000" dirty="0"/>
              <a:t>Business Structures, Markets, and Risk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0" y="3804803"/>
            <a:ext cx="7416429" cy="830698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Handout 1.2 Understanding Business Structures Notes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238AA4-60A9-8340-AC7E-F1FA84B627A7}"/>
              </a:ext>
            </a:extLst>
          </p:cNvPr>
          <p:cNvSpPr txBox="1">
            <a:spLocks/>
          </p:cNvSpPr>
          <p:nvPr/>
        </p:nvSpPr>
        <p:spPr bwMode="auto">
          <a:xfrm>
            <a:off x="431990" y="5041900"/>
            <a:ext cx="8013700" cy="100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Sarah McKay, Graduate Student, Department of Agricultural and Applied Economics, Virginia Tech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Kristin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Carr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Agriculture Teacher, Riverheads High School, Augusta County Public Schools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Marie Rothwell, Virginia Cooperative Extension Agent, 4-H Youth Development, Augusta County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Shannon Wiley, Graduate Student, Agricultural, Leadership, and Community Education, Virginia Tech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Hannah Scherer, Assistant Professor and Extension Specialist, Agricultural, Leadership, and Community </a:t>
            </a:r>
            <a:r>
              <a:rPr lang="en-US" sz="1000" dirty="0"/>
              <a:t>Education, Virginia Tech</a:t>
            </a:r>
          </a:p>
        </p:txBody>
      </p:sp>
    </p:spTree>
    <p:extLst>
      <p:ext uri="{BB962C8B-B14F-4D97-AF65-F5344CB8AC3E}">
        <p14:creationId xmlns:p14="http://schemas.microsoft.com/office/powerpoint/2010/main" val="134564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Partnership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0156"/>
            <a:ext cx="8229600" cy="4725019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/>
              <a:t>Advantages</a:t>
            </a:r>
          </a:p>
          <a:p>
            <a:pPr marL="0" indent="0">
              <a:buNone/>
            </a:pPr>
            <a:endParaRPr lang="en-US" sz="1400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/>
              <a:t>______________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Inexpensive</a:t>
            </a:r>
            <a:endParaRPr lang="en-US" dirty="0"/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/>
              <a:t>______________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Financial commitment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/>
              <a:t>___________ 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skills</a:t>
            </a:r>
          </a:p>
          <a:p>
            <a:pPr marL="0" indent="0">
              <a:buNone/>
            </a:pPr>
            <a:r>
              <a:rPr lang="en-US" u="sng" dirty="0"/>
              <a:t>Disadvantages</a:t>
            </a:r>
          </a:p>
          <a:p>
            <a:endParaRPr lang="en-US" sz="12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Full, shared liability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_______________/ shared decisions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_______________ profits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LLC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761525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/>
              <a:t>Advantages</a:t>
            </a:r>
          </a:p>
          <a:p>
            <a:pPr marL="0" indent="0">
              <a:buNone/>
            </a:pPr>
            <a:endParaRPr lang="en-US" sz="14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Limited liability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Operational </a:t>
            </a:r>
            <a:r>
              <a:rPr lang="en-US" dirty="0"/>
              <a:t>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Sharing of </a:t>
            </a:r>
            <a:r>
              <a:rPr lang="en-US" dirty="0"/>
              <a:t>__________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(as see fit)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Disadvantages</a:t>
            </a:r>
          </a:p>
          <a:p>
            <a:pPr marL="0" indent="0">
              <a:buNone/>
            </a:pPr>
            <a:endParaRPr lang="en-US" sz="14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Limited __________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Self-employment tax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6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712"/>
          </a:xfrm>
        </p:spPr>
        <p:txBody>
          <a:bodyPr/>
          <a:lstStyle/>
          <a:p>
            <a:r>
              <a:rPr lang="en-US" b="1" dirty="0"/>
              <a:t>Cooperative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45298"/>
            <a:ext cx="8229600" cy="5628205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/>
              <a:t>Advantages</a:t>
            </a:r>
          </a:p>
          <a:p>
            <a:pPr marL="0" indent="0">
              <a:buNone/>
            </a:pPr>
            <a:endParaRPr lang="en-US" sz="14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Less </a:t>
            </a:r>
            <a:r>
              <a:rPr lang="en-US" dirty="0"/>
              <a:t>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Funding opportunities</a:t>
            </a:r>
            <a:r>
              <a:rPr lang="en-US" dirty="0">
                <a:sym typeface="Rokkitt"/>
              </a:rPr>
              <a:t> </a:t>
            </a:r>
            <a:r>
              <a:rPr lang="en-US" dirty="0"/>
              <a:t>_______________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/>
              <a:t>Costs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/>
              <a:t>Improved________&amp;__________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Perpetual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Democratic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Disadvantages</a:t>
            </a:r>
          </a:p>
          <a:p>
            <a:pPr marL="0" indent="0">
              <a:buNone/>
            </a:pPr>
            <a:endParaRPr lang="en-US" sz="14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Raising ________________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Lack of 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7691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819184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/>
              <a:t>Advantages</a:t>
            </a:r>
          </a:p>
          <a:p>
            <a:pPr marL="0" indent="0">
              <a:buNone/>
            </a:pPr>
            <a:endParaRPr lang="en-US" sz="14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Limited liability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Capital generation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Corporate tax separate from owners’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/>
              <a:t>_____________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benefits </a:t>
            </a:r>
          </a:p>
          <a:p>
            <a:pPr marL="0" indent="0">
              <a:buNone/>
            </a:pPr>
            <a:r>
              <a:rPr lang="en-US" u="sng" dirty="0"/>
              <a:t>Disadvantages</a:t>
            </a:r>
          </a:p>
          <a:p>
            <a:pPr marL="0" indent="0">
              <a:buNone/>
            </a:pPr>
            <a:endParaRPr lang="en-US" sz="14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_________________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Time-consuming 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Double taxation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________________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None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 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1673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Sole Proprietorship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70B6C-C833-BB42-AAEA-8166A640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35" y="1519237"/>
            <a:ext cx="2232819" cy="44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60"/>
            <a:ext cx="8229600" cy="948712"/>
          </a:xfrm>
        </p:spPr>
        <p:txBody>
          <a:bodyPr/>
          <a:lstStyle/>
          <a:p>
            <a:r>
              <a:rPr lang="en-US" b="1" dirty="0"/>
              <a:t>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0395"/>
            <a:ext cx="8915400" cy="4809150"/>
          </a:xfrm>
        </p:spPr>
        <p:txBody>
          <a:bodyPr/>
          <a:lstStyle/>
          <a:p>
            <a:pPr marL="182880" lvl="0" indent="-18288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Single business where two or more people share </a:t>
            </a:r>
            <a:r>
              <a:rPr lang="en-US" sz="2800" dirty="0"/>
              <a:t>________________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Must register with </a:t>
            </a:r>
            <a:r>
              <a:rPr lang="en-US" sz="2800" dirty="0"/>
              <a:t>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Establish business name in partner </a:t>
            </a:r>
            <a:r>
              <a:rPr lang="en-US" sz="2800" dirty="0"/>
              <a:t>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General − profits, liability, and management duties divided </a:t>
            </a:r>
            <a:r>
              <a:rPr lang="en-US" sz="2800" dirty="0"/>
              <a:t>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Limited − varying investment percentage and liability; short</a:t>
            </a:r>
            <a:r>
              <a:rPr lang="en-US" sz="2800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-</a:t>
            </a: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term projects </a:t>
            </a:r>
            <a:endParaRPr lang="en-US" sz="28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/>
              <a:t>____________________</a:t>
            </a: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− general partnership for limited time or single project; may continue as filed partnership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76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Liability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50"/>
            <a:ext cx="8591266" cy="4384675"/>
          </a:xfrm>
        </p:spPr>
        <p:txBody>
          <a:bodyPr/>
          <a:lstStyle/>
          <a:p>
            <a:pPr marL="182880" lvl="0" indent="-18288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Hybrid of partnership and </a:t>
            </a:r>
            <a:r>
              <a:rPr lang="en-US" dirty="0"/>
              <a:t>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Choose business name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File articles of </a:t>
            </a:r>
            <a:r>
              <a:rPr lang="en-US" dirty="0"/>
              <a:t>______________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Create operating agreement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Taxed and operated like </a:t>
            </a:r>
            <a:r>
              <a:rPr lang="en-US" dirty="0"/>
              <a:t>________________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Members vs. owners</a:t>
            </a:r>
            <a:endParaRPr lang="en-US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Members not </a:t>
            </a:r>
            <a:r>
              <a:rPr lang="en-US" dirty="0"/>
              <a:t>___________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responsible for debts/liabilities (unless negligent)</a:t>
            </a:r>
          </a:p>
        </p:txBody>
      </p:sp>
    </p:spTree>
    <p:extLst>
      <p:ext uri="{BB962C8B-B14F-4D97-AF65-F5344CB8AC3E}">
        <p14:creationId xmlns:p14="http://schemas.microsoft.com/office/powerpoint/2010/main" val="22377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Cooperative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23350"/>
            <a:ext cx="8953500" cy="4384675"/>
          </a:xfrm>
        </p:spPr>
        <p:txBody>
          <a:bodyPr/>
          <a:lstStyle/>
          <a:p>
            <a:pPr marL="182880" lvl="0" indent="-18288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Owned and operated by members using </a:t>
            </a:r>
            <a:r>
              <a:rPr lang="en-US" sz="2800" dirty="0"/>
              <a:t>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File articles of </a:t>
            </a:r>
            <a:r>
              <a:rPr lang="en-US" sz="2800" dirty="0"/>
              <a:t>_______________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Create </a:t>
            </a:r>
            <a:r>
              <a:rPr lang="en-US" sz="2800" dirty="0"/>
              <a:t>______________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Develop membership </a:t>
            </a:r>
            <a:r>
              <a:rPr lang="en-US" sz="2800" dirty="0"/>
              <a:t>__________________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Conduct chapter </a:t>
            </a:r>
            <a:r>
              <a:rPr lang="en-US" sz="2800" dirty="0"/>
              <a:t>_________________</a:t>
            </a: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meeting</a:t>
            </a:r>
            <a:endParaRPr lang="en-US" sz="2800" dirty="0"/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Elect </a:t>
            </a:r>
            <a:r>
              <a:rPr lang="en-US" sz="2800" dirty="0"/>
              <a:t>_____________________</a:t>
            </a:r>
            <a:endParaRPr lang="en-US" sz="2800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Benefits: shared profits, leveraging power, market access, equal vote, reduced costs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07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16600" cy="438467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Owned by many </a:t>
            </a:r>
            <a:r>
              <a:rPr lang="en-US" dirty="0"/>
              <a:t>_________________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Public vs. private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Taxed on both </a:t>
            </a:r>
            <a:r>
              <a:rPr lang="en-US" dirty="0"/>
              <a:t>__________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and </a:t>
            </a:r>
            <a:r>
              <a:rPr lang="en-US" dirty="0"/>
              <a:t>___________</a:t>
            </a:r>
            <a:r>
              <a:rPr lang="en-US" dirty="0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dirty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levels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FCDD5F-15D5-4049-8277-EB3E7FDE4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790028"/>
              </p:ext>
            </p:extLst>
          </p:nvPr>
        </p:nvGraphicFramePr>
        <p:xfrm>
          <a:off x="43815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4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to Answer: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384675"/>
          </a:xfrm>
        </p:spPr>
        <p:txBody>
          <a:bodyPr/>
          <a:lstStyle/>
          <a:p>
            <a:pPr lvl="1"/>
            <a:r>
              <a:rPr lang="en-US" sz="2400" dirty="0"/>
              <a:t>What is your business?</a:t>
            </a:r>
          </a:p>
          <a:p>
            <a:pPr lvl="1"/>
            <a:r>
              <a:rPr lang="en-US" sz="2400" dirty="0"/>
              <a:t>What </a:t>
            </a:r>
            <a:r>
              <a:rPr lang="en-US" sz="2400" dirty="0">
                <a:solidFill>
                  <a:srgbClr val="000000"/>
                </a:solidFill>
              </a:rPr>
              <a:t>does it </a:t>
            </a:r>
            <a:r>
              <a:rPr lang="en-US" sz="2400" dirty="0"/>
              <a:t>do/sell?</a:t>
            </a:r>
          </a:p>
          <a:p>
            <a:pPr lvl="1"/>
            <a:r>
              <a:rPr lang="en-US" sz="2400" dirty="0"/>
              <a:t>What business structure does your business use?</a:t>
            </a:r>
          </a:p>
          <a:p>
            <a:pPr lvl="1"/>
            <a:r>
              <a:rPr lang="en-US" sz="2400" dirty="0"/>
              <a:t>In what ways does this business structure allow the business to perform well?</a:t>
            </a:r>
          </a:p>
          <a:p>
            <a:pPr lvl="1"/>
            <a:r>
              <a:rPr lang="en-US" sz="2400" dirty="0"/>
              <a:t>In what ways does this structure inhibit the business?</a:t>
            </a:r>
          </a:p>
          <a:p>
            <a:pPr lvl="1"/>
            <a:r>
              <a:rPr lang="en-US" sz="2400" dirty="0"/>
              <a:t>Has the business structure changed over time?</a:t>
            </a:r>
          </a:p>
          <a:p>
            <a:pPr lvl="1"/>
            <a:r>
              <a:rPr lang="en-US" sz="2400" dirty="0"/>
              <a:t>Why was this business structure chosen over the others?</a:t>
            </a:r>
          </a:p>
        </p:txBody>
      </p:sp>
    </p:spTree>
    <p:extLst>
      <p:ext uri="{BB962C8B-B14F-4D97-AF65-F5344CB8AC3E}">
        <p14:creationId xmlns:p14="http://schemas.microsoft.com/office/powerpoint/2010/main" val="416079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groups based on business structure: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Answer the following using the large sticky paper:</a:t>
            </a:r>
          </a:p>
          <a:p>
            <a:pPr lvl="1"/>
            <a:r>
              <a:rPr lang="en-US" dirty="0"/>
              <a:t>What businesses did your group draw?</a:t>
            </a:r>
            <a:endParaRPr lang="en-US" sz="1200" dirty="0"/>
          </a:p>
          <a:p>
            <a:pPr lvl="1"/>
            <a:r>
              <a:rPr lang="en-US" dirty="0"/>
              <a:t>What structure do your businesses have?</a:t>
            </a:r>
            <a:endParaRPr lang="en-US" sz="1200" dirty="0"/>
          </a:p>
          <a:p>
            <a:pPr lvl="1"/>
            <a:r>
              <a:rPr lang="en-US" dirty="0"/>
              <a:t>What are the advantages to your business structure?</a:t>
            </a:r>
            <a:endParaRPr lang="en-US" sz="1200" dirty="0"/>
          </a:p>
          <a:p>
            <a:pPr lvl="1"/>
            <a:r>
              <a:rPr lang="en-US" dirty="0"/>
              <a:t>What are the disadvantages to your business structure?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3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Sole Proprietorship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3350"/>
            <a:ext cx="8229600" cy="4761525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/>
              <a:t>Advantages</a:t>
            </a:r>
          </a:p>
          <a:p>
            <a:endParaRPr lang="en-US" sz="1400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Easy and </a:t>
            </a:r>
            <a:r>
              <a:rPr lang="en-US" dirty="0"/>
              <a:t>____________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to form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Complete </a:t>
            </a:r>
            <a:r>
              <a:rPr lang="en-US" dirty="0"/>
              <a:t>____________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Easy </a:t>
            </a:r>
            <a:r>
              <a:rPr lang="en-US" dirty="0"/>
              <a:t>________</a:t>
            </a: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prep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r>
              <a:rPr lang="en-US" u="sng" dirty="0"/>
              <a:t>Disadvantages</a:t>
            </a:r>
          </a:p>
          <a:p>
            <a:pPr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endParaRPr lang="en-US" sz="1400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Unlimited ________ liability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Hard to raise ___________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53000"/>
              <a:buFont typeface="Wingdings" charset="2"/>
              <a:buChar char="§"/>
            </a:pPr>
            <a:r>
              <a:rPr lang="en-US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Heavy ___________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140562" y="2427732"/>
            <a:ext cx="3488762" cy="30380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97869702"/>
      </p:ext>
    </p:extLst>
  </p:cSld>
  <p:clrMapOvr>
    <a:masterClrMapping/>
  </p:clrMapOvr>
</p:sld>
</file>

<file path=ppt/theme/theme1.xml><?xml version="1.0" encoding="utf-8"?>
<a:theme xmlns:a="http://schemas.openxmlformats.org/drawingml/2006/main" name="VCE-177">
  <a:themeElements>
    <a:clrScheme name="University Color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A88719"/>
      </a:accent1>
      <a:accent2>
        <a:srgbClr val="A0BF7E"/>
      </a:accent2>
      <a:accent3>
        <a:srgbClr val="60999A"/>
      </a:accent3>
      <a:accent4>
        <a:srgbClr val="2E526B"/>
      </a:accent4>
      <a:accent5>
        <a:srgbClr val="70183C"/>
      </a:accent5>
      <a:accent6>
        <a:srgbClr val="DC5B2B"/>
      </a:accent6>
      <a:hlink>
        <a:srgbClr val="8C8E8E"/>
      </a:hlink>
      <a:folHlink>
        <a:srgbClr val="1B2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482</Words>
  <Application>Microsoft Macintosh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Noto Sans Symbols</vt:lpstr>
      <vt:lpstr>Rokkitt</vt:lpstr>
      <vt:lpstr>Wingdings</vt:lpstr>
      <vt:lpstr>VCE-177</vt:lpstr>
      <vt:lpstr>Business Structures, Markets, and Risk Management</vt:lpstr>
      <vt:lpstr>Sole Proprietorship</vt:lpstr>
      <vt:lpstr>Partnership</vt:lpstr>
      <vt:lpstr>Limited Liability Company</vt:lpstr>
      <vt:lpstr>Cooperative</vt:lpstr>
      <vt:lpstr>Corporation</vt:lpstr>
      <vt:lpstr>Questions to Answer:</vt:lpstr>
      <vt:lpstr>In groups based on business structure:</vt:lpstr>
      <vt:lpstr>Sole Proprietorship</vt:lpstr>
      <vt:lpstr>Partnership</vt:lpstr>
      <vt:lpstr>LLC</vt:lpstr>
      <vt:lpstr>Cooperative</vt:lpstr>
      <vt:lpstr>Corporation</vt:lpstr>
    </vt:vector>
  </TitlesOfParts>
  <Manager/>
  <Company>Virginia Tech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Elizabeth Guinn</dc:creator>
  <cp:keywords/>
  <dc:description/>
  <cp:lastModifiedBy>Greiner, Lori</cp:lastModifiedBy>
  <cp:revision>35</cp:revision>
  <cp:lastPrinted>2018-06-19T14:21:36Z</cp:lastPrinted>
  <dcterms:created xsi:type="dcterms:W3CDTF">2010-08-24T19:28:31Z</dcterms:created>
  <dcterms:modified xsi:type="dcterms:W3CDTF">2019-04-03T15:17:11Z</dcterms:modified>
  <cp:category/>
</cp:coreProperties>
</file>